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3" r:id="rId3"/>
    <p:sldId id="266" r:id="rId4"/>
    <p:sldId id="257" r:id="rId5"/>
    <p:sldId id="258" r:id="rId6"/>
    <p:sldId id="259" r:id="rId7"/>
    <p:sldId id="261" r:id="rId8"/>
    <p:sldId id="260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1474C-B9C7-4525-A4F8-E47022E8ECA5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1F99C-F7DD-4E92-89C2-DEFD87630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Читается трояким образом: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первое - читать и не понимать;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второе - читать и понимать;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третье - читать и понимать даже то, что не написано.</a:t>
            </a:r>
            <a:r>
              <a:rPr lang="ru-RU" sz="3600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                                            Я.Княжнин</a:t>
            </a:r>
          </a:p>
          <a:p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Отчего так прекрасно все дорожное ,временное, мимолетное? Почему особенно важны дорожные встречи, драгоценны закаты, и сумерки, и короткие ночлеги?.Или хруст колес, топот копыт, звук  мотора ,ветер, веющий в лицо,- все, плывущее мимо, назад, мелькающее, поворачивающееся?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( по Ю.Казакову)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Задание.  Ответьте на вопросы, поставленные в тексте.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600" b="1" dirty="0" smtClean="0"/>
              <a:t>Задание .Сформулируйте вопросы к  каждому предложению текста.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 умении ждать есть что-то от главных достоинств человеческой натуры.__________________________________________________________________________________________________________________________________________________________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Тот, кто умеет по-настоящему ждать и терпеть,- прирожденный мыслитель.________________________________________________________________________________________________________________________________________________________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Он понимает, что как ни торопи событие, оно совершится именно тогда. когда ему, событию, нужно. -ни секундой, ни столетием раньше.__________________________________________________________________________________________________________________________________________________________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 как бы оно там ни </a:t>
            </a:r>
            <a:r>
              <a:rPr lang="ru-RU" dirty="0" err="1" smtClean="0"/>
              <a:t>мешкало,как</a:t>
            </a:r>
            <a:r>
              <a:rPr lang="ru-RU" dirty="0" smtClean="0"/>
              <a:t> бы ни </a:t>
            </a:r>
            <a:r>
              <a:rPr lang="ru-RU" dirty="0" err="1" smtClean="0"/>
              <a:t>медлило,как</a:t>
            </a:r>
            <a:r>
              <a:rPr lang="ru-RU" dirty="0" smtClean="0"/>
              <a:t> бы ни подтрунивало над </a:t>
            </a:r>
            <a:r>
              <a:rPr lang="ru-RU" dirty="0" err="1" smtClean="0"/>
              <a:t>ожидающими,оно</a:t>
            </a:r>
            <a:r>
              <a:rPr lang="ru-RU" dirty="0" smtClean="0"/>
              <a:t> никуда не </a:t>
            </a:r>
            <a:r>
              <a:rPr lang="ru-RU" dirty="0" err="1" smtClean="0"/>
              <a:t>денется,оно</a:t>
            </a:r>
            <a:r>
              <a:rPr lang="ru-RU" dirty="0" smtClean="0"/>
              <a:t> свершится.                            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                                                                                                        (</a:t>
            </a:r>
            <a:r>
              <a:rPr lang="ru-RU" dirty="0" err="1" smtClean="0"/>
              <a:t>Ю.Лошиц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62500" lnSpcReduction="20000"/>
          </a:bodyPr>
          <a:lstStyle/>
          <a:p>
            <a:pPr marL="514350" indent="-514350" algn="ctr">
              <a:buNone/>
            </a:pPr>
            <a:r>
              <a:rPr lang="ru-RU" u="sng" dirty="0" smtClean="0"/>
              <a:t>Задание . Вставьте пропущенные слова.</a:t>
            </a:r>
          </a:p>
          <a:p>
            <a:pPr marL="514350" indent="-514350">
              <a:buNone/>
            </a:pPr>
            <a:r>
              <a:rPr lang="ru-RU" dirty="0" smtClean="0"/>
              <a:t>                                            </a:t>
            </a:r>
            <a:r>
              <a:rPr lang="ru-RU" b="1" dirty="0" smtClean="0"/>
              <a:t>ТЕКСТ №1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отличается спорый дождь от грибного?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Слово « спорый» означает-………………,………………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Спорый дождь льется………………,……………….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Он всегда приближается с набегающим…………………………………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(К.Паустовский)</a:t>
            </a:r>
          </a:p>
          <a:p>
            <a:pPr algn="ctr">
              <a:buNone/>
            </a:pPr>
            <a:r>
              <a:rPr lang="ru-RU" b="1" dirty="0" smtClean="0"/>
              <a:t>ТЕКСТ №2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(1)Мы редко встречаемся друг с другом.</a:t>
            </a:r>
          </a:p>
          <a:p>
            <a:pPr>
              <a:buNone/>
            </a:pPr>
            <a:r>
              <a:rPr lang="ru-RU" dirty="0" smtClean="0"/>
              <a:t>(2)У нас нет………………………………….постоянных общений.(</a:t>
            </a:r>
          </a:p>
          <a:p>
            <a:pPr>
              <a:buNone/>
            </a:pPr>
            <a:r>
              <a:rPr lang="ru-RU" dirty="0" smtClean="0"/>
              <a:t>3)И ,несмотря на огромную данность разных технических средств, мы, по сути дела, привыкли жить…………………….</a:t>
            </a:r>
          </a:p>
          <a:p>
            <a:pPr>
              <a:buNone/>
            </a:pPr>
            <a:r>
              <a:rPr lang="ru-RU" dirty="0" smtClean="0"/>
              <a:t>(4)Нам надо учиться………………………………</a:t>
            </a:r>
          </a:p>
          <a:p>
            <a:pPr>
              <a:buNone/>
            </a:pPr>
            <a:r>
              <a:rPr lang="ru-RU" dirty="0" smtClean="0"/>
              <a:t>(5)…………………иметь общий язык со своими единомышленниками-……………………….говорить с другими людьми, которые совершенно………………думают(.</a:t>
            </a:r>
          </a:p>
          <a:p>
            <a:pPr>
              <a:buNone/>
            </a:pPr>
            <a:r>
              <a:rPr lang="ru-RU" dirty="0" smtClean="0"/>
              <a:t>6) Надо научиться ценить других людей за то, что они………….., и совсем не требовать, чтобы они были…………………………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(по Ю.Лотману)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571500"/>
            <a:ext cx="8715436" cy="55546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Третий этап. </a:t>
            </a:r>
          </a:p>
          <a:p>
            <a:pPr algn="ctr">
              <a:buNone/>
            </a:pPr>
            <a:r>
              <a:rPr lang="ru-RU" b="1" dirty="0" smtClean="0"/>
              <a:t>Работа читателя после чтения текста.</a:t>
            </a:r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Создание вторичных текстов</a:t>
            </a:r>
            <a:endParaRPr lang="ru-RU" dirty="0" smtClean="0"/>
          </a:p>
          <a:p>
            <a:pPr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dirty="0" smtClean="0"/>
              <a:t>План, пересказ, тезисы, конспект ,сочинение по прочитанному тексту и т.д.. 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Это итог </a:t>
            </a:r>
            <a:r>
              <a:rPr lang="ru-RU" u="sng" smtClean="0">
                <a:solidFill>
                  <a:srgbClr val="FF0000"/>
                </a:solidFill>
              </a:rPr>
              <a:t>понимания </a:t>
            </a:r>
            <a:r>
              <a:rPr lang="ru-RU" u="sng" smtClean="0">
                <a:solidFill>
                  <a:srgbClr val="FF0000"/>
                </a:solidFill>
              </a:rPr>
              <a:t>.</a:t>
            </a:r>
            <a:endParaRPr lang="ru-RU" sz="2800" u="sng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marL="624078" indent="-51435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интерпретация (перевод на свой язык),</a:t>
            </a:r>
            <a:endParaRPr lang="ru-RU" sz="2800" dirty="0" smtClean="0">
              <a:ea typeface="Times New Roman"/>
              <a:cs typeface="Times New Roman"/>
            </a:endParaRPr>
          </a:p>
          <a:p>
            <a:pPr marL="624078" indent="-51435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интеграция (соединение с прежним пониманием)</a:t>
            </a:r>
            <a:endParaRPr lang="ru-RU" sz="2800" dirty="0" smtClean="0">
              <a:ea typeface="Times New Roman"/>
              <a:cs typeface="Times New Roman"/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7615238" cy="5545137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Исследованиям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PISA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>придаётся особое значение именно потому, что оно, в отличие от всех остальных, выявляет не просто теоретические предметные знания, а умения использовать их в жизненных ситуациях для решения конкретных проблем. Обычно такие умения называют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компетентностями.</a:t>
            </a:r>
          </a:p>
          <a:p>
            <a:pPr algn="just">
              <a:defRPr/>
            </a:pPr>
            <a:r>
              <a:rPr lang="ru-RU" sz="2800" b="1" dirty="0" smtClean="0"/>
              <a:t>При этом выделяется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6 основных уровней сложности заданий, </a:t>
            </a:r>
            <a:r>
              <a:rPr lang="ru-RU" sz="2800" b="1" dirty="0" smtClean="0"/>
              <a:t>и чем более сложные задания способен выполнить участник исследования, тем у него больше шансов стать успешным в дальнейшей жизни.</a:t>
            </a:r>
          </a:p>
          <a:p>
            <a:pPr algn="just">
              <a:buFont typeface="Wingdings" pitchFamily="2" charset="2"/>
              <a:buNone/>
              <a:defRPr/>
            </a:pPr>
            <a:endParaRPr lang="ru-RU" sz="28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РОССИЙСКАЯ  ШКОЛА  В  ЗЕРКАЛЕ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PISA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357166"/>
            <a:ext cx="8572530" cy="6116659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3"/>
                </a:solidFill>
              </a:rPr>
              <a:t>Где мы?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3"/>
                </a:solidFill>
              </a:rPr>
              <a:t>По читательской грамотности – 459 </a:t>
            </a:r>
            <a:r>
              <a:rPr lang="ru-RU" sz="2000" b="1" dirty="0" smtClean="0"/>
              <a:t>баллов из </a:t>
            </a:r>
            <a:r>
              <a:rPr lang="ru-RU" sz="2000" b="1" dirty="0" smtClean="0">
                <a:solidFill>
                  <a:schemeClr val="accent3"/>
                </a:solidFill>
              </a:rPr>
              <a:t>1000,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/>
              <a:t>что соответствует месту </a:t>
            </a:r>
            <a:r>
              <a:rPr lang="ru-RU" sz="2000" b="1" dirty="0" smtClean="0">
                <a:solidFill>
                  <a:schemeClr val="accent3"/>
                </a:solidFill>
              </a:rPr>
              <a:t>41-43</a:t>
            </a:r>
            <a:r>
              <a:rPr lang="ru-RU" sz="2000" b="1" dirty="0" smtClean="0"/>
              <a:t>,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3"/>
                </a:solidFill>
              </a:rPr>
              <a:t> </a:t>
            </a:r>
            <a:r>
              <a:rPr lang="ru-RU" sz="2000" b="1" dirty="0" smtClean="0"/>
              <a:t>и  это помечено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3"/>
                </a:solidFill>
              </a:rPr>
              <a:t>«значимо ниже среднего балла по странам ОЭСР». </a:t>
            </a:r>
          </a:p>
          <a:p>
            <a:pPr algn="ctr">
              <a:buNone/>
              <a:defRPr/>
            </a:pPr>
            <a:r>
              <a:rPr lang="ru-RU" sz="2000" b="1" dirty="0" smtClean="0"/>
              <a:t>Если говорить о российских учащихся, то большинство из них демонстрируют </a:t>
            </a:r>
            <a:r>
              <a:rPr lang="ru-RU" sz="2000" b="1" dirty="0" smtClean="0">
                <a:solidFill>
                  <a:schemeClr val="accent3"/>
                </a:solidFill>
              </a:rPr>
              <a:t>2-й, </a:t>
            </a:r>
            <a:r>
              <a:rPr lang="ru-RU" sz="2000" b="1" dirty="0" smtClean="0"/>
              <a:t>то есть </a:t>
            </a:r>
            <a:r>
              <a:rPr lang="ru-RU" sz="2000" b="1" dirty="0" smtClean="0">
                <a:solidFill>
                  <a:schemeClr val="accent3"/>
                </a:solidFill>
              </a:rPr>
              <a:t>минимальный пороговый уровень</a:t>
            </a:r>
            <a:r>
              <a:rPr lang="ru-RU" sz="2000" b="1" dirty="0" smtClean="0"/>
              <a:t>. </a:t>
            </a:r>
            <a:endParaRPr lang="ru-RU" sz="2000" b="1" dirty="0" smtClean="0">
              <a:solidFill>
                <a:schemeClr val="accent3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accent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786058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just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2-й уровень </a:t>
            </a:r>
            <a:r>
              <a:rPr lang="ru-RU" b="1" dirty="0" smtClean="0"/>
              <a:t>грамотности считается минимальным пороговым условием успешного функционирования современного взрослого человека в обыденной жизни.</a:t>
            </a:r>
          </a:p>
          <a:p>
            <a:pPr algn="just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Канадские исследователи, </a:t>
            </a:r>
            <a:r>
              <a:rPr lang="ru-RU" b="1" dirty="0" smtClean="0"/>
              <a:t>проследившие жизненные траектории учащихся, которые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PISA-200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0 </a:t>
            </a:r>
            <a:r>
              <a:rPr lang="ru-RU" b="1" dirty="0" smtClean="0"/>
              <a:t>не достигли 2-го уровня, показали, что эти молодые люди в большинстве своём заняли низшие ниши на рынках труда и не смогли продолжить образование.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7728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099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Фактуальная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(фабула)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Концептуальная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(концепция)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Подтекстовая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(подтекст)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413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Факты,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события,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место 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Переда</a:t>
                      </a:r>
                      <a:r>
                        <a:rPr lang="ru-RU" sz="2000" b="1" dirty="0" err="1" smtClean="0">
                          <a:latin typeface="Cambria Math"/>
                          <a:ea typeface="Times New Roman"/>
                          <a:cs typeface="Times New Roman"/>
                        </a:rPr>
                        <a:t>ѐ</a:t>
                      </a: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тся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пересказом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текста.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Система взглядов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автора на жизнь,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его мировоззрение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(концепт, идея,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главная мысль).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 разных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читателей разная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информация.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Скрытый смысл,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который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переда</a:t>
                      </a:r>
                      <a:r>
                        <a:rPr lang="ru-RU" sz="2000" b="1" dirty="0" err="1">
                          <a:latin typeface="Cambria Math"/>
                          <a:ea typeface="Times New Roman"/>
                          <a:cs typeface="Times New Roman"/>
                        </a:rPr>
                        <a:t>ѐ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тся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помощью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порядка слов,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интонации,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языковых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средств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( подтекст).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1472" y="214290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928662" y="216647"/>
            <a:ext cx="70009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Виды информации в художественном тексте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3" y="785795"/>
          <a:ext cx="8929718" cy="615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143008"/>
                <a:gridCol w="4214842"/>
                <a:gridCol w="2857489"/>
              </a:tblGrid>
              <a:tr h="38864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Этапы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57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 этап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До чтения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Автор. </a:t>
                      </a: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Эпиграф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Прогноз.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1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2 этап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По ходу чтения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Внимание к слову.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Проблемные текстовые </a:t>
                      </a: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ситуации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скрытые 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вопросы.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Диалог с текстом.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Главная мысль.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8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8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Понимание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2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3 этап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После чтения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Переработка информации.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вторичных текстов (</a:t>
                      </a:r>
                      <a:r>
                        <a:rPr lang="ru-RU" sz="1800" b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план,конспект,сочинение</a:t>
                      </a: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и т.д.)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Рефлексия: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интерпретация (перевод на свой язык),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 интеграция (соединение с прежним пониманием)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Модель работы читателя с текстом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smtClean="0"/>
              <a:t>1.Знакомство с заголовком</a:t>
            </a:r>
          </a:p>
          <a:p>
            <a:pPr>
              <a:buNone/>
            </a:pPr>
            <a:r>
              <a:rPr lang="ru-RU" dirty="0" smtClean="0"/>
              <a:t>«Заголовок – это «входная дверь текста»…Заголовок будоражит весь «личный багаж»человека, актуализируя в уже имеющемся опыте представления…Заголовок рождает загадку,</a:t>
            </a:r>
          </a:p>
          <a:p>
            <a:pPr>
              <a:buNone/>
            </a:pPr>
            <a:r>
              <a:rPr lang="ru-RU" dirty="0" smtClean="0"/>
              <a:t>вызывает вопросы и гипотезы, является основой прогнозирования, то есть дает установку на определённое ожидание. Заголовок настраивает на последующий диалог с текстом» 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err="1" smtClean="0"/>
              <a:t>Граник</a:t>
            </a:r>
            <a:r>
              <a:rPr lang="ru-RU" dirty="0" smtClean="0"/>
              <a:t> Г.Г., Концевая Л.А., Бондаренко С.М.).</a:t>
            </a:r>
          </a:p>
          <a:p>
            <a:pPr algn="ctr">
              <a:buNone/>
            </a:pPr>
            <a:r>
              <a:rPr lang="ru-RU" i="1" dirty="0" smtClean="0"/>
              <a:t>Формы работы с заголовком</a:t>
            </a:r>
          </a:p>
          <a:p>
            <a:pPr>
              <a:buNone/>
            </a:pPr>
            <a:r>
              <a:rPr lang="ru-RU" dirty="0" smtClean="0"/>
              <a:t>Обсуждение заголовка до чтения и дальнейшее сопоставление его с содержанием текста.</a:t>
            </a:r>
          </a:p>
          <a:p>
            <a:pPr>
              <a:buNone/>
            </a:pPr>
            <a:r>
              <a:rPr lang="ru-RU" dirty="0" smtClean="0"/>
              <a:t>Придумывание заголовка к тексту, причём разных типов: </a:t>
            </a:r>
          </a:p>
          <a:p>
            <a:pPr>
              <a:buNone/>
            </a:pPr>
            <a:r>
              <a:rPr lang="ru-RU" dirty="0" smtClean="0"/>
              <a:t>вопрос, загадка, символ.</a:t>
            </a:r>
          </a:p>
          <a:p>
            <a:pPr>
              <a:buNone/>
            </a:pPr>
            <a:r>
              <a:rPr lang="ru-RU" b="1" u="sng" dirty="0" smtClean="0"/>
              <a:t>2.Эпиграф  в тексте</a:t>
            </a:r>
          </a:p>
          <a:p>
            <a:pPr>
              <a:buNone/>
            </a:pPr>
            <a:r>
              <a:rPr lang="ru-RU" dirty="0" smtClean="0"/>
              <a:t>«Эпиграфы …берут на себя огромный труд. Прямо или иносказательно, вызывая аналогии или какие-нибудь другие ассоциации, они являются полномочными представителями главной мысли» </a:t>
            </a:r>
          </a:p>
          <a:p>
            <a:pPr>
              <a:buNone/>
            </a:pPr>
            <a:r>
              <a:rPr lang="ru-RU" dirty="0" smtClean="0"/>
              <a:t>   (</a:t>
            </a:r>
            <a:r>
              <a:rPr lang="ru-RU" dirty="0" err="1" smtClean="0"/>
              <a:t>Граник</a:t>
            </a:r>
            <a:r>
              <a:rPr lang="ru-RU" dirty="0" smtClean="0"/>
              <a:t> Г.Г., Концевая Л.А., Бондаренко С.М.).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Первый этап. Работа читателя до чтения.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481138"/>
            <a:ext cx="7929618" cy="452596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Второй этап. Работа читателя по ходу чтения.</a:t>
            </a:r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Внимание к слову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Это может быть </a:t>
            </a:r>
            <a:r>
              <a:rPr lang="ru-RU" b="1" dirty="0" smtClean="0">
                <a:solidFill>
                  <a:srgbClr val="C00000"/>
                </a:solidFill>
              </a:rPr>
              <a:t>незнакомое слово</a:t>
            </a:r>
            <a:r>
              <a:rPr lang="ru-RU" b="1" dirty="0" smtClean="0"/>
              <a:t>, </a:t>
            </a:r>
            <a:r>
              <a:rPr lang="ru-RU" dirty="0" smtClean="0"/>
              <a:t>непонимание которого тормозит работу с текстом.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Это может быть важное, </a:t>
            </a:r>
            <a:r>
              <a:rPr lang="ru-RU" b="1" dirty="0" smtClean="0">
                <a:solidFill>
                  <a:srgbClr val="C00000"/>
                </a:solidFill>
              </a:rPr>
              <a:t>ключевое слово</a:t>
            </a:r>
            <a:r>
              <a:rPr lang="ru-RU" dirty="0" smtClean="0"/>
              <a:t>, от которого часто зависит понимание предложения и даже целого текста. 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Это может быть </a:t>
            </a:r>
            <a:r>
              <a:rPr lang="ru-RU" b="1" dirty="0" smtClean="0">
                <a:solidFill>
                  <a:srgbClr val="C00000"/>
                </a:solidFill>
              </a:rPr>
              <a:t>слово-образ</a:t>
            </a:r>
            <a:r>
              <a:rPr lang="ru-RU" b="1" dirty="0" smtClean="0"/>
              <a:t>,</a:t>
            </a:r>
            <a:r>
              <a:rPr lang="ru-RU" dirty="0" smtClean="0"/>
              <a:t> за которым скрываются важная для понимания информация и секреты красоты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357166"/>
            <a:ext cx="821537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"Лев заболел и не мог выходить из своего дома. Тогда он стал приглашать зверей к себе в гости. Пригласил лису, а она в дом не вошла, остановилась на пороге. Лев спросил: "Почему ты не входишь?" А она ему отвечает: "Я вижу много следов, которые ведут только к твоему дому". И ушла".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Вопросы  к тексту.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Правильно ли поступила лиса?</a:t>
            </a:r>
            <a:br>
              <a:rPr lang="ru-RU" dirty="0" smtClean="0"/>
            </a:br>
            <a:r>
              <a:rPr lang="ru-RU" dirty="0" smtClean="0"/>
              <a:t>Почему ты так думаешь? </a:t>
            </a:r>
            <a:br>
              <a:rPr lang="ru-RU" dirty="0" smtClean="0"/>
            </a:br>
            <a:r>
              <a:rPr lang="ru-RU" dirty="0" smtClean="0"/>
              <a:t>Какой лев и какая лиса?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500042"/>
            <a:ext cx="8572560" cy="55070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Диалог с текстом </a:t>
            </a:r>
            <a:r>
              <a:rPr lang="ru-RU" dirty="0" smtClean="0"/>
              <a:t>–</a:t>
            </a:r>
          </a:p>
          <a:p>
            <a:pPr algn="ctr">
              <a:buNone/>
            </a:pPr>
            <a:r>
              <a:rPr lang="ru-RU" dirty="0" smtClean="0"/>
              <a:t>один  из важных приемов работы с книгой.</a:t>
            </a:r>
          </a:p>
          <a:p>
            <a:pPr algn="ctr">
              <a:buNone/>
            </a:pPr>
            <a:r>
              <a:rPr lang="ru-RU" sz="2400" u="sng" dirty="0" smtClean="0"/>
              <a:t>Этапы диалога с текстом: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поиск непонятного в тексте и формулировка вопросов;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вероятностное прогнозирование ответов на возникший вопрос или дальнейшего содержания текста;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самоконтроль (проверка своих предположений по тексту).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EAEAEA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352</TotalTime>
  <Words>998</Words>
  <Application>Microsoft Office PowerPoint</Application>
  <PresentationFormat>Экран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Слайд 1</vt:lpstr>
      <vt:lpstr>РОССИЙСКАЯ  ШКОЛА  В  ЗЕРКАЛЕ PISA</vt:lpstr>
      <vt:lpstr>Слайд 3</vt:lpstr>
      <vt:lpstr>        </vt:lpstr>
      <vt:lpstr>Модель работы читателя с текстом </vt:lpstr>
      <vt:lpstr>  Первый этап. Работа читателя до чтения.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38</cp:revision>
  <dcterms:modified xsi:type="dcterms:W3CDTF">2011-03-22T03:43:20Z</dcterms:modified>
</cp:coreProperties>
</file>